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3"/>
  </p:notesMasterIdLst>
  <p:sldIdLst>
    <p:sldId id="256" r:id="rId6"/>
    <p:sldId id="259" r:id="rId7"/>
    <p:sldId id="275" r:id="rId8"/>
    <p:sldId id="264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1" autoAdjust="0"/>
    <p:restoredTop sz="71608" autoAdjust="0"/>
  </p:normalViewPr>
  <p:slideViewPr>
    <p:cSldViewPr snapToGrid="0">
      <p:cViewPr varScale="1">
        <p:scale>
          <a:sx n="81" d="100"/>
          <a:sy n="81" d="100"/>
        </p:scale>
        <p:origin x="150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34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6F1C-BDB6-48DF-AA5A-F892CFC8AEDB}" type="datetimeFigureOut">
              <a:rPr lang="fi-FI" smtClean="0"/>
              <a:t>1.9.2021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8DED-8533-4DBC-BB68-A563674A5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216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9808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463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599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0695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885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68DED-8533-4DBC-BB68-A563674A5BB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13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1.9.2021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Mari Hakola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13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Taulukkosivu</a:t>
            </a:r>
            <a:br>
              <a:rPr lang="en-GB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45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dirty="0"/>
              <a:t>Tekstisivu kapealla kuvalla</a:t>
            </a:r>
            <a:br>
              <a:rPr lang="fi-FI" dirty="0"/>
            </a:br>
            <a:r>
              <a:rPr lang="fi-FI" dirty="0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9584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 dirty="0"/>
              <a:t>Tekstisivu kahdella kuvalla</a:t>
            </a:r>
            <a:br>
              <a:rPr lang="fi-FI" noProof="0" dirty="0"/>
            </a:br>
            <a:r>
              <a:rPr lang="fi-FI" noProof="0" dirty="0"/>
              <a:t>ja lyhyellä otsikolla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627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title_content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 dirty="0"/>
              <a:t>Tekstisivu isolla  kuvalla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Kuvasivun teksti tulee tiivistää lyhyeksi.</a:t>
            </a:r>
            <a:br>
              <a:rPr lang="fi-FI" dirty="0"/>
            </a:br>
            <a:r>
              <a:rPr lang="fi-FI" dirty="0"/>
              <a:t>Käytä laadukkaita kuvia.</a:t>
            </a:r>
            <a:br>
              <a:rPr lang="fi-FI" dirty="0"/>
            </a:br>
            <a:r>
              <a:rPr lang="fi-FI" dirty="0"/>
              <a:t>Vältä tiedostokooltaan isoja kuvia, jotta esityksestä ei tule liian raskasta.</a:t>
            </a:r>
            <a:br>
              <a:rPr lang="fi-FI" dirty="0"/>
            </a:br>
            <a:r>
              <a:rPr lang="fi-FI" dirty="0"/>
              <a:t>Sivun tulee olla helposti silmäiltävissä ja teksti koon tulee olla luettavissa.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70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513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title_content_curv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4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title_content_curve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70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title_content_curve_pictur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 dirty="0"/>
              <a:t>Tekstisivu isolla </a:t>
            </a:r>
            <a:br>
              <a:rPr lang="fi-FI" noProof="0" dirty="0"/>
            </a:br>
            <a:r>
              <a:rPr lang="fi-FI" noProof="0" dirty="0"/>
              <a:t>kaarevalla kuvalla</a:t>
            </a:r>
            <a:endParaRPr lang="fi-FI" dirty="0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1083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sub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1169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sub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78377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1.9.2021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Mari Hakola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sub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38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sub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40699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sub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56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subtitl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25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subtitle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509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subtitle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330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subtitle_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9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0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km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41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end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 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1.9.2021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Mari Hakola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endp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1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endp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1.9.2021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Mari Hakola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1.9.2021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Mari Hakola</a:t>
            </a:r>
          </a:p>
        </p:txBody>
      </p:sp>
    </p:spTree>
    <p:extLst>
      <p:ext uri="{BB962C8B-B14F-4D97-AF65-F5344CB8AC3E}">
        <p14:creationId xmlns:p14="http://schemas.microsoft.com/office/powerpoint/2010/main" val="350094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yksipalstainen.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     Toinen tekstitaso, jos sivulle tulee enemmän tekstiä.</a:t>
            </a:r>
            <a:br>
              <a:rPr lang="fi-FI" dirty="0"/>
            </a:br>
            <a:r>
              <a:rPr lang="fi-FI" dirty="0"/>
              <a:t>           Kolmas tekstitaso, jos haluat esittää enemmän tekstiä.</a:t>
            </a:r>
            <a:br>
              <a:rPr lang="fi-FI" dirty="0"/>
            </a:br>
            <a:r>
              <a:rPr lang="fi-FI" dirty="0"/>
              <a:t>Muistathan, että kun tekstin koko pienenee, myös viesti pienenee.</a:t>
            </a:r>
            <a:br>
              <a:rPr lang="fi-FI" dirty="0"/>
            </a:br>
            <a:r>
              <a:rPr lang="fi-FI" noProof="0" dirty="0"/>
              <a:t>Esityksen tulee olla myös kaukaa luettavissa.</a:t>
            </a:r>
            <a:endParaRPr lang="fi-FI" dirty="0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62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/>
              <a:t>Graafisivu</a:t>
            </a:r>
            <a:endParaRPr lang="fi-FI" dirty="0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itle_and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kaksi palstaa.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297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title_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Graafisivu</a:t>
            </a:r>
            <a:br>
              <a:rPr lang="fi-FI" noProof="0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err="1"/>
              <a:t>Värejä</a:t>
            </a:r>
            <a:r>
              <a:rPr lang="en-GB" dirty="0"/>
              <a:t> </a:t>
            </a:r>
            <a:r>
              <a:rPr lang="en-GB" dirty="0" err="1"/>
              <a:t>käytetään</a:t>
            </a:r>
            <a:r>
              <a:rPr lang="en-GB" dirty="0"/>
              <a:t> </a:t>
            </a:r>
            <a:r>
              <a:rPr lang="en-GB" dirty="0" err="1"/>
              <a:t>malliesimerkin</a:t>
            </a:r>
            <a:r>
              <a:rPr lang="en-GB" dirty="0"/>
              <a:t> </a:t>
            </a:r>
            <a:r>
              <a:rPr lang="en-GB" dirty="0" err="1"/>
              <a:t>järjestyksessä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46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1.9.2021  |  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78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89" r:id="rId7"/>
    <p:sldLayoutId id="2147483667" r:id="rId8"/>
    <p:sldLayoutId id="2147483690" r:id="rId9"/>
    <p:sldLayoutId id="2147483691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mparisto.fi/uusiutuvanenergianlupaneuvont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74D156-D27B-49EF-971D-F820FBE3B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1574" y="1416495"/>
            <a:ext cx="8193024" cy="1800000"/>
          </a:xfrm>
        </p:spPr>
        <p:txBody>
          <a:bodyPr/>
          <a:lstStyle/>
          <a:p>
            <a:r>
              <a:rPr lang="fi-FI"/>
              <a:t>Uusiutuvan energian lupaneuvonta ja yhteyspisteviranomainen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32332D2-2EA2-4159-AC33-BE980D2C9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A0987B-F989-4D35-ABC1-069EF319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Mari Hakola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77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82133D-7EB4-43A9-BEC8-5BFA5090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Uusiutuvan energian lupaneuvonta ja yhteyspisteviranomainen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13E7A0-8D97-4A7D-B622-6449D465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b="1" dirty="0"/>
              <a:t>Neuvontaa</a:t>
            </a:r>
            <a:r>
              <a:rPr lang="fi-FI" sz="3200" dirty="0"/>
              <a:t> lupamenettelyissä ja muissa hallinnollisissa menettelyissä</a:t>
            </a:r>
          </a:p>
          <a:p>
            <a:r>
              <a:rPr lang="fi-FI" sz="3200" b="1" dirty="0"/>
              <a:t>Menettelykäsikirjan</a:t>
            </a:r>
            <a:r>
              <a:rPr lang="fi-FI" sz="3200" dirty="0"/>
              <a:t> laatiminen, julkaisu ja päivittäminen</a:t>
            </a:r>
          </a:p>
          <a:p>
            <a:r>
              <a:rPr lang="fi-FI" sz="3200" b="1" dirty="0"/>
              <a:t>Luvat ja valvonta -palvelun </a:t>
            </a:r>
            <a:r>
              <a:rPr lang="fi-FI" sz="3200" dirty="0"/>
              <a:t>kautta annettava neuvonta</a:t>
            </a:r>
          </a:p>
          <a:p>
            <a:r>
              <a:rPr lang="fi-FI" sz="3200" dirty="0"/>
              <a:t>Lupamenettelyille ja hallinnollisille menettelyille asetettujen </a:t>
            </a:r>
            <a:r>
              <a:rPr lang="fi-FI" sz="3200" b="1" dirty="0"/>
              <a:t>määräaikojen seuranta</a:t>
            </a:r>
          </a:p>
          <a:p>
            <a:pPr marL="0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4A7C1F4-55AF-4EE2-83FD-C3FCBC80F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2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30C5840-C737-4F46-BAA3-B1F40A925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899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5EFA12-8075-4672-9A98-745854E5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Uusiutuvan energian lupaneuvonta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7B9BD6-9EA3-49FE-A7C3-C90042DF0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Puhelinnumero 	</a:t>
            </a:r>
            <a:r>
              <a:rPr lang="fi-FI" sz="2800" b="1" dirty="0">
                <a:solidFill>
                  <a:srgbClr val="000000"/>
                </a:solidFill>
              </a:rPr>
              <a:t>0295 020 920</a:t>
            </a:r>
          </a:p>
          <a:p>
            <a:pPr marL="0" indent="0">
              <a:buNone/>
            </a:pPr>
            <a:r>
              <a:rPr lang="fi-FI" sz="2800" i="0" dirty="0">
                <a:solidFill>
                  <a:srgbClr val="000000"/>
                </a:solidFill>
                <a:effectLst/>
              </a:rPr>
              <a:t>Sähköposti 	</a:t>
            </a:r>
            <a:r>
              <a:rPr lang="fi-FI" sz="2400" dirty="0">
                <a:solidFill>
                  <a:schemeClr val="accent4">
                    <a:lumMod val="75000"/>
                  </a:schemeClr>
                </a:solidFill>
              </a:rPr>
              <a:t>lupaneuvonta@ely-keskus.fi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4">
                    <a:lumMod val="75000"/>
                  </a:schemeClr>
                </a:solidFill>
              </a:rPr>
              <a:t>			tillstandsradgivning@ntm-centralen.fi</a:t>
            </a:r>
          </a:p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Verkkosivut 	</a:t>
            </a:r>
            <a:r>
              <a:rPr lang="fi-FI" sz="2400" dirty="0">
                <a:solidFill>
                  <a:schemeClr val="accent4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www.ymparisto.fi/uusiutuvanenergianlupaneuvonta</a:t>
            </a:r>
            <a:endParaRPr lang="fi-FI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i-FI" sz="2400" dirty="0">
                <a:solidFill>
                  <a:schemeClr val="accent4">
                    <a:lumMod val="75000"/>
                  </a:schemeClr>
                </a:solidFill>
              </a:rPr>
              <a:t>			</a:t>
            </a:r>
            <a:r>
              <a:rPr lang="fi-FI" sz="2400" u="sng" dirty="0">
                <a:solidFill>
                  <a:schemeClr val="accent4">
                    <a:lumMod val="75000"/>
                  </a:schemeClr>
                </a:solidFill>
              </a:rPr>
              <a:t>www.miljo.fi/tillstandsradgivningenforfornybarenergi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561277A-03B7-461A-9E80-690C65D72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3B7177-6A8C-4FFD-826A-05E8B7A35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037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C6D7FA-B913-467B-86F3-B632960DE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Menettelykäsikirja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241242-408D-4048-ACB9-7FA419050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Ohjeistusta hankekehittäjille uusiutuvan energian tuotantolaitosten lupamenettelyistä ja muista hallinnollisista menettelyistä</a:t>
            </a:r>
          </a:p>
          <a:p>
            <a:pPr lvl="1"/>
            <a:r>
              <a:rPr lang="fi-FI" sz="2800" dirty="0"/>
              <a:t>Koottu yhteyspisteviranomaisen, toimivaltaisten viranomaisten sekä Kuntaliiton yhteistyönä</a:t>
            </a:r>
          </a:p>
          <a:p>
            <a:r>
              <a:rPr lang="fi-FI" sz="3200" dirty="0"/>
              <a:t>Saatavilla verkkosivuillamme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A0B8B8B-89C6-4C8A-BAFC-9DD6951B1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4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6876BA-6DEF-4B5D-86C7-498900443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08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65B766-1FB5-4301-984C-66DDD2A0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Luvat ja valvonta -palvelu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574FB4-2BF7-46C3-884C-BB2BDD51D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589891"/>
            <a:ext cx="10636236" cy="4089200"/>
          </a:xfrm>
        </p:spPr>
        <p:txBody>
          <a:bodyPr/>
          <a:lstStyle/>
          <a:p>
            <a:r>
              <a:rPr lang="fi-FI" b="1" dirty="0"/>
              <a:t>Vastaamme asiakkaiden lähettämiin viesteihin ja kysymyksiin</a:t>
            </a:r>
          </a:p>
          <a:p>
            <a:r>
              <a:rPr lang="fi-FI" dirty="0"/>
              <a:t>Asiakas voi valita, jättääkö lupa-asian vireille sähköisessä yhteyspisteessä vai toimivaltaisen viranomaisen tarjoamassa asioinnissa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Toimivaltaisen viranomaisen tulee tarjota palvelut myös sähköisen yhteyspisteen kautta</a:t>
            </a:r>
          </a:p>
          <a:p>
            <a:r>
              <a:rPr lang="fi-FI" dirty="0"/>
              <a:t>Määräaikojen seurannan toteuttamiseksi toimivaltaisten viranomaisten on toimitettava tietoa lupakäsittelystä sähköiseen yhteyspisteeseen, vaikka asiakas asioisi suoraan toimivaltaisen viranomaisen kanssa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9C18AA-3ADF-4454-BF06-08983253E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4152A0-EA56-4B25-8974-5186F6651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16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54B26A-07B1-46E2-9F65-ECA5A23F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Määräajat ja niiden seuranta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985DB4-5AF6-4BB9-95EC-E50E62927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384400"/>
            <a:ext cx="10636236" cy="4089200"/>
          </a:xfrm>
        </p:spPr>
        <p:txBody>
          <a:bodyPr/>
          <a:lstStyle/>
          <a:p>
            <a:r>
              <a:rPr lang="fi-FI" dirty="0"/>
              <a:t>Voimalaitosten eli </a:t>
            </a:r>
            <a:r>
              <a:rPr lang="fi-FI" b="1" dirty="0">
                <a:solidFill>
                  <a:schemeClr val="accent4">
                    <a:lumMod val="75000"/>
                  </a:schemeClr>
                </a:solidFill>
              </a:rPr>
              <a:t>sähköä tuottavien laitosten </a:t>
            </a:r>
            <a:r>
              <a:rPr lang="fi-FI" dirty="0"/>
              <a:t>menettelyiden enimmäiskesto on </a:t>
            </a:r>
            <a:r>
              <a:rPr lang="fi-FI" b="1" dirty="0">
                <a:solidFill>
                  <a:schemeClr val="tx2"/>
                </a:solidFill>
              </a:rPr>
              <a:t>kaksi vuotta </a:t>
            </a:r>
            <a:r>
              <a:rPr lang="fi-FI" dirty="0"/>
              <a:t>tai </a:t>
            </a:r>
            <a:r>
              <a:rPr lang="fi-FI" b="1" dirty="0">
                <a:solidFill>
                  <a:schemeClr val="accent4">
                    <a:lumMod val="75000"/>
                  </a:schemeClr>
                </a:solidFill>
              </a:rPr>
              <a:t>pienempien</a:t>
            </a:r>
            <a:r>
              <a:rPr lang="fi-FI" dirty="0"/>
              <a:t> (sähköntuotantokapasiteetti on alle 150 kW) sekä </a:t>
            </a:r>
            <a:r>
              <a:rPr lang="fi-FI" b="1" dirty="0">
                <a:solidFill>
                  <a:schemeClr val="tx2"/>
                </a:solidFill>
              </a:rPr>
              <a:t>päivittämishankkeiden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osalta </a:t>
            </a:r>
            <a:r>
              <a:rPr lang="fi-FI" b="1" dirty="0">
                <a:solidFill>
                  <a:schemeClr val="tx2"/>
                </a:solidFill>
              </a:rPr>
              <a:t>yksi vuosi</a:t>
            </a:r>
          </a:p>
          <a:p>
            <a:r>
              <a:rPr lang="fi-FI" dirty="0"/>
              <a:t>Avustamme toimivaltaisten viranomaisten keskinäistä käsittelyaikojen yhteensovittamista</a:t>
            </a:r>
          </a:p>
          <a:p>
            <a:r>
              <a:rPr lang="fi-FI" dirty="0"/>
              <a:t>Määräaikojen seurantavastuu on yhteyspisteviranomaisella ja noudattamisvelvollisuus muilla viranomaisilla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07BC713-B4B2-4F2E-BF1A-3BC20DAE3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6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065B741-B921-4B29-A5EB-D936801D8E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Mari Hakola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13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840F10-9A37-4D42-84D1-B73C9CA88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336" y="2461260"/>
            <a:ext cx="10803636" cy="1914144"/>
          </a:xfrm>
        </p:spPr>
        <p:txBody>
          <a:bodyPr/>
          <a:lstStyle/>
          <a:p>
            <a:br>
              <a:rPr lang="fi-FI" dirty="0"/>
            </a:br>
            <a:r>
              <a:rPr lang="fi-FI" dirty="0"/>
              <a:t>Kiitos! </a:t>
            </a:r>
            <a:br>
              <a:rPr lang="fi-FI" dirty="0"/>
            </a:br>
            <a:r>
              <a:rPr lang="fi-FI" dirty="0"/>
              <a:t>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EC3D3C-DAA6-4605-9308-0A9C83C609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mari.hakola@ely-keskus.fi</a:t>
            </a:r>
          </a:p>
        </p:txBody>
      </p:sp>
    </p:spTree>
    <p:extLst>
      <p:ext uri="{BB962C8B-B14F-4D97-AF65-F5344CB8AC3E}">
        <p14:creationId xmlns:p14="http://schemas.microsoft.com/office/powerpoint/2010/main" val="251654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xml_kameleon>
  <laatijaorganisaatio>Etelä-Pohjanmaan ELY|e272d9c5-202c-46e9-bcd3-68944bf3ff41</laatijaorganisaatio>
  <dokumentin_x0020_tila/>
  <kieli>Suomi</kieli>
  <kehalaatija>Mari Hakola</kehalaatija>
  <päiväys>1.9.2021</päiväys>
  <dokumenttityyppi>Esitys</dokumenttityyppi>
</xml_kamele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D24A4FEDB1D14438F04D10774F56E69" ma:contentTypeVersion="11" ma:contentTypeDescription="Luo uusi asiakirja." ma:contentTypeScope="" ma:versionID="e6119ada6a753f451cf598dcb021b0c2">
  <xsd:schema xmlns:xsd="http://www.w3.org/2001/XMLSchema" xmlns:xs="http://www.w3.org/2001/XMLSchema" xmlns:p="http://schemas.microsoft.com/office/2006/metadata/properties" xmlns:ns3="0fce7259-a334-4c41-a992-78567eca9707" xmlns:ns4="9ca28536-4f65-460c-969f-6f39be2a51ec" targetNamespace="http://schemas.microsoft.com/office/2006/metadata/properties" ma:root="true" ma:fieldsID="5438b992289d27e8423c87e8919e3273" ns3:_="" ns4:_="">
    <xsd:import namespace="0fce7259-a334-4c41-a992-78567eca9707"/>
    <xsd:import namespace="9ca28536-4f65-460c-969f-6f39be2a51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e7259-a334-4c41-a992-78567eca97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28536-4f65-460c-969f-6f39be2a51e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0F60B5-2790-42EA-B7B5-F2D03BE866B0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0fce7259-a334-4c41-a992-78567eca9707"/>
    <ds:schemaRef ds:uri="http://schemas.openxmlformats.org/package/2006/metadata/core-properties"/>
    <ds:schemaRef ds:uri="9ca28536-4f65-460c-969f-6f39be2a51e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D9D3BC-AC3A-47E5-B54E-4DD3A0DBEE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B5D122-28DE-4DB7-BE1E-1544096F6A9D}">
  <ds:schemaRefs/>
</ds:datastoreItem>
</file>

<file path=customXml/itemProps4.xml><?xml version="1.0" encoding="utf-8"?>
<ds:datastoreItem xmlns:ds="http://schemas.openxmlformats.org/officeDocument/2006/customXml" ds:itemID="{4627DAB4-EF43-4BB3-8A05-A807408F64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e7259-a334-4c41-a992-78567eca9707"/>
    <ds:schemaRef ds:uri="9ca28536-4f65-460c-969f-6f39be2a51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ely_uusi_2021</Template>
  <TotalTime>19541</TotalTime>
  <Words>231</Words>
  <Application>Microsoft Office PowerPoint</Application>
  <PresentationFormat>Laajakuva</PresentationFormat>
  <Paragraphs>46</Paragraphs>
  <Slides>7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ely_new2021</vt:lpstr>
      <vt:lpstr>Uusiutuvan energian lupaneuvonta ja yhteyspisteviranomainen</vt:lpstr>
      <vt:lpstr>Uusiutuvan energian lupaneuvonta ja yhteyspisteviranomainen</vt:lpstr>
      <vt:lpstr>Uusiutuvan energian lupaneuvonta</vt:lpstr>
      <vt:lpstr>Menettelykäsikirja</vt:lpstr>
      <vt:lpstr>Luvat ja valvonta -palvelu</vt:lpstr>
      <vt:lpstr>Määräajat ja niiden seuranta</vt:lpstr>
      <vt:lpstr> Kiitos!   </vt:lpstr>
    </vt:vector>
  </TitlesOfParts>
  <Company>Etelä-Pohjanmaan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Uusiutuvan energian lupaneuvonta ja yhteyspisteviranomainen</dc:title>
  <dc:creator>Mari Hakola</dc:creator>
  <cp:keywords/>
  <cp:lastModifiedBy>Hakola Mari (ELY)</cp:lastModifiedBy>
  <cp:revision>20</cp:revision>
  <dcterms:created xsi:type="dcterms:W3CDTF">2021-04-23T09:12:40Z</dcterms:created>
  <dcterms:modified xsi:type="dcterms:W3CDTF">2021-09-01T09:19:01Z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460.96.003.25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ely_uusi_2021.potx</vt:lpwstr>
  </property>
  <property fmtid="{D5CDD505-2E9C-101B-9397-08002B2CF9AE}" pid="6" name="dvDefinition">
    <vt:lpwstr>1211 (dd_default.xml)</vt:lpwstr>
  </property>
  <property fmtid="{D5CDD505-2E9C-101B-9397-08002B2CF9AE}" pid="7" name="dvDefinitionID">
    <vt:lpwstr>1211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460.90.02.234</vt:lpwstr>
  </property>
  <property fmtid="{D5CDD505-2E9C-101B-9397-08002B2CF9AE}" pid="10" name="dvDefinitionVersion">
    <vt:lpwstr>02.001 / 14.1.2021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-1</vt:lpwstr>
  </property>
  <property fmtid="{D5CDD505-2E9C-101B-9397-08002B2CF9AE}" pid="15" name="dvDateExist">
    <vt:lpwstr>0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EPO</vt:lpwstr>
  </property>
  <property fmtid="{D5CDD505-2E9C-101B-9397-08002B2CF9AE}" pid="21" name="dvSite">
    <vt:lpwstr>Seinäjoki</vt:lpwstr>
  </property>
  <property fmtid="{D5CDD505-2E9C-101B-9397-08002B2CF9AE}" pid="22" name="dvSite_short">
    <vt:lpwstr>Etelä-Pohjanmaan ELY-keskus</vt:lpwstr>
  </property>
  <property fmtid="{D5CDD505-2E9C-101B-9397-08002B2CF9AE}" pid="23" name="dvNumbering">
    <vt:lpwstr>0</vt:lpwstr>
  </property>
  <property fmtid="{D5CDD505-2E9C-101B-9397-08002B2CF9AE}" pid="24" name="dvDUname">
    <vt:lpwstr>Mari Hakola</vt:lpwstr>
  </property>
  <property fmtid="{D5CDD505-2E9C-101B-9397-08002B2CF9AE}" pid="25" name="dvdufname">
    <vt:lpwstr>Mari</vt:lpwstr>
  </property>
  <property fmtid="{D5CDD505-2E9C-101B-9397-08002B2CF9AE}" pid="26" name="dvdulname">
    <vt:lpwstr>Hakola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Laatijaorganisaatio">
    <vt:lpwstr>Etelä-Pohjanmaan ELY</vt:lpwstr>
  </property>
  <property fmtid="{D5CDD505-2E9C-101B-9397-08002B2CF9AE}" pid="31" name="Dokumentin_x0020_tila">
    <vt:lpwstr/>
  </property>
  <property fmtid="{D5CDD505-2E9C-101B-9397-08002B2CF9AE}" pid="32" name="Kieli">
    <vt:lpwstr>Suomi</vt:lpwstr>
  </property>
  <property fmtid="{D5CDD505-2E9C-101B-9397-08002B2CF9AE}" pid="33" name="KEHALaatija">
    <vt:lpwstr>Mari Hakola</vt:lpwstr>
  </property>
  <property fmtid="{D5CDD505-2E9C-101B-9397-08002B2CF9AE}" pid="34" name="Päiväys">
    <vt:filetime>2021-08-31T21:00:00Z</vt:filetime>
  </property>
  <property fmtid="{D5CDD505-2E9C-101B-9397-08002B2CF9AE}" pid="35" name="Asiakirjan tyyppi">
    <vt:lpwstr>Esitys</vt:lpwstr>
  </property>
  <property fmtid="{D5CDD505-2E9C-101B-9397-08002B2CF9AE}" pid="36" name="Dokumenttityyppi">
    <vt:lpwstr>Esitys</vt:lpwstr>
  </property>
  <property fmtid="{D5CDD505-2E9C-101B-9397-08002B2CF9AE}" pid="37" name="Dokumentin tila">
    <vt:lpwstr/>
  </property>
  <property fmtid="{D5CDD505-2E9C-101B-9397-08002B2CF9AE}" pid="38" name="ContentTypeId">
    <vt:lpwstr>0x010100DD24A4FEDB1D14438F04D10774F56E69</vt:lpwstr>
  </property>
</Properties>
</file>